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4"/>
    <p:sldMasterId id="2147483730" r:id="rId5"/>
  </p:sldMasterIdLst>
  <p:notesMasterIdLst>
    <p:notesMasterId r:id="rId27"/>
  </p:notesMasterIdLst>
  <p:handoutMasterIdLst>
    <p:handoutMasterId r:id="rId28"/>
  </p:handoutMasterIdLst>
  <p:sldIdLst>
    <p:sldId id="449" r:id="rId6"/>
    <p:sldId id="492" r:id="rId7"/>
    <p:sldId id="501" r:id="rId8"/>
    <p:sldId id="505" r:id="rId9"/>
    <p:sldId id="508" r:id="rId10"/>
    <p:sldId id="506" r:id="rId11"/>
    <p:sldId id="507" r:id="rId12"/>
    <p:sldId id="509" r:id="rId13"/>
    <p:sldId id="494" r:id="rId14"/>
    <p:sldId id="497" r:id="rId15"/>
    <p:sldId id="499" r:id="rId16"/>
    <p:sldId id="504" r:id="rId17"/>
    <p:sldId id="502" r:id="rId18"/>
    <p:sldId id="503" r:id="rId19"/>
    <p:sldId id="511" r:id="rId20"/>
    <p:sldId id="513" r:id="rId21"/>
    <p:sldId id="510" r:id="rId22"/>
    <p:sldId id="498" r:id="rId23"/>
    <p:sldId id="514" r:id="rId24"/>
    <p:sldId id="493" r:id="rId25"/>
    <p:sldId id="482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51" userDrawn="1">
          <p15:clr>
            <a:srgbClr val="A4A3A4"/>
          </p15:clr>
        </p15:guide>
        <p15:guide id="8" pos="2922" userDrawn="1">
          <p15:clr>
            <a:srgbClr val="A4A3A4"/>
          </p15:clr>
        </p15:guide>
        <p15:guide id="9" pos="391" userDrawn="1">
          <p15:clr>
            <a:srgbClr val="A4A3A4"/>
          </p15:clr>
        </p15:guide>
        <p15:guide id="10" pos="3158" userDrawn="1">
          <p15:clr>
            <a:srgbClr val="A4A3A4"/>
          </p15:clr>
        </p15:guide>
        <p15:guide id="11" pos="5474" userDrawn="1">
          <p15:clr>
            <a:srgbClr val="A4A3A4"/>
          </p15:clr>
        </p15:guide>
        <p15:guide id="12" pos="3987" userDrawn="1">
          <p15:clr>
            <a:srgbClr val="A4A3A4"/>
          </p15:clr>
        </p15:guide>
        <p15:guide id="13" pos="218" userDrawn="1">
          <p15:clr>
            <a:srgbClr val="A4A3A4"/>
          </p15:clr>
        </p15:guide>
        <p15:guide id="14" pos="257" userDrawn="1">
          <p15:clr>
            <a:srgbClr val="A4A3A4"/>
          </p15:clr>
        </p15:guide>
        <p15:guide id="15" pos="5107" userDrawn="1">
          <p15:clr>
            <a:srgbClr val="A4A3A4"/>
          </p15:clr>
        </p15:guide>
        <p15:guide id="16" pos="5166" userDrawn="1">
          <p15:clr>
            <a:srgbClr val="A4A3A4"/>
          </p15:clr>
        </p15:guide>
        <p15:guide id="17" pos="485" userDrawn="1">
          <p15:clr>
            <a:srgbClr val="A4A3A4"/>
          </p15:clr>
        </p15:guide>
        <p15:guide id="18" orient="horz" pos="1167" userDrawn="1">
          <p15:clr>
            <a:srgbClr val="A4A3A4"/>
          </p15:clr>
        </p15:guide>
        <p15:guide id="19" pos="2962" userDrawn="1">
          <p15:clr>
            <a:srgbClr val="A4A3A4"/>
          </p15:clr>
        </p15:guide>
        <p15:guide id="20" pos="258" userDrawn="1">
          <p15:clr>
            <a:srgbClr val="A4A3A4"/>
          </p15:clr>
        </p15:guide>
        <p15:guide id="21" pos="5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7C7E"/>
    <a:srgbClr val="666666"/>
    <a:srgbClr val="2FC2D9"/>
    <a:srgbClr val="464547"/>
    <a:srgbClr val="B22746"/>
    <a:srgbClr val="A3C644"/>
    <a:srgbClr val="E6E6E6"/>
    <a:srgbClr val="CCCCCC"/>
    <a:srgbClr val="999999"/>
    <a:srgbClr val="1A9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89850" autoAdjust="0"/>
  </p:normalViewPr>
  <p:slideViewPr>
    <p:cSldViewPr snapToGrid="0">
      <p:cViewPr varScale="1">
        <p:scale>
          <a:sx n="111" d="100"/>
          <a:sy n="111" d="100"/>
        </p:scale>
        <p:origin x="1572" y="114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2922"/>
        <p:guide pos="391"/>
        <p:guide pos="3158"/>
        <p:guide pos="5474"/>
        <p:guide pos="3987"/>
        <p:guide pos="218"/>
        <p:guide pos="257"/>
        <p:guide pos="5107"/>
        <p:guide pos="5166"/>
        <p:guide pos="485"/>
        <p:guide orient="horz" pos="1167"/>
        <p:guide pos="2962"/>
        <p:guide pos="258"/>
        <p:guide pos="5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9/25/2017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66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little bit of history</a:t>
            </a:r>
          </a:p>
          <a:p>
            <a:r>
              <a:rPr lang="en-US" baseline="0" dirty="0" err="1" smtClean="0"/>
              <a:t>Jalo</a:t>
            </a:r>
            <a:r>
              <a:rPr lang="en-US" baseline="0" dirty="0" smtClean="0"/>
              <a:t> coming first, then comes service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590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97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 </a:t>
            </a:r>
            <a:r>
              <a:rPr lang="en-US" dirty="0" smtClean="0"/>
              <a:t>Constructor&lt;?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extends </a:t>
            </a:r>
            <a:r>
              <a:rPr lang="en-US" dirty="0" err="1" smtClean="0"/>
              <a:t>AbstractItemModel</a:t>
            </a:r>
            <a:r>
              <a:rPr lang="en-US" dirty="0" smtClean="0"/>
              <a:t>&gt; </a:t>
            </a:r>
            <a:r>
              <a:rPr lang="en-US" dirty="0" err="1" smtClean="0"/>
              <a:t>getModelConstructorForContext</a:t>
            </a:r>
            <a:r>
              <a:rPr lang="en-US" dirty="0" smtClean="0"/>
              <a:t>() {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dirty="0" smtClean="0"/>
              <a:t>(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.modelClassConstructor</a:t>
            </a:r>
            <a:r>
              <a:rPr lang="en-US" dirty="0" smtClean="0"/>
              <a:t> ==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</a:t>
            </a:r>
            <a:r>
              <a:rPr lang="en-US" dirty="0" smtClean="0"/>
              <a:t>) {</a:t>
            </a:r>
            <a:br>
              <a:rPr lang="en-US" dirty="0" smtClean="0"/>
            </a:br>
            <a:r>
              <a:rPr lang="en-US" dirty="0" smtClean="0"/>
              <a:t>      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           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.modelClassConstructor</a:t>
            </a:r>
            <a:r>
              <a:rPr lang="en-US" dirty="0" smtClean="0"/>
              <a:t> =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.modelClass.getDeclaredConstructor</a:t>
            </a:r>
            <a:r>
              <a:rPr lang="en-US" dirty="0" smtClean="0"/>
              <a:t>(MODEL_CONSTR_SIG);</a:t>
            </a:r>
            <a:br>
              <a:rPr lang="en-US" dirty="0" smtClean="0"/>
            </a:br>
            <a:r>
              <a:rPr lang="en-US" dirty="0" smtClean="0"/>
              <a:t>          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dirty="0" smtClean="0"/>
              <a:t>(!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.modelClassConstructor.isAccessible</a:t>
            </a:r>
            <a:r>
              <a:rPr lang="en-US" dirty="0" smtClean="0"/>
              <a:t>()) {</a:t>
            </a:r>
            <a:br>
              <a:rPr lang="en-US" dirty="0" smtClean="0"/>
            </a:br>
            <a:r>
              <a:rPr lang="en-US" dirty="0" smtClean="0"/>
              <a:t>               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.modelClassConstructor.setAccessible</a:t>
            </a:r>
            <a:r>
              <a:rPr lang="en-US" dirty="0" smtClean="0"/>
              <a:t>(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en-US" dirty="0" smtClean="0"/>
              <a:t>);</a:t>
            </a:r>
            <a:br>
              <a:rPr lang="en-US" dirty="0" smtClean="0"/>
            </a:br>
            <a:r>
              <a:rPr lang="en-US" dirty="0" smtClean="0"/>
              <a:t>            }</a:t>
            </a:r>
            <a:br>
              <a:rPr lang="en-US" dirty="0" smtClean="0"/>
            </a:br>
            <a:r>
              <a:rPr lang="en-US" dirty="0" smtClean="0"/>
              <a:t>        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catch </a:t>
            </a:r>
            <a:r>
              <a:rPr lang="en-US" dirty="0" smtClean="0"/>
              <a:t>(</a:t>
            </a:r>
            <a:r>
              <a:rPr lang="en-US" dirty="0" err="1" smtClean="0"/>
              <a:t>NoSuchMethodException</a:t>
            </a:r>
            <a:r>
              <a:rPr lang="en-US" dirty="0" smtClean="0"/>
              <a:t> var2) {</a:t>
            </a:r>
            <a:br>
              <a:rPr lang="en-US" dirty="0" smtClean="0"/>
            </a:br>
            <a:r>
              <a:rPr lang="en-US" dirty="0" smtClean="0"/>
              <a:t>          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throw new </a:t>
            </a:r>
            <a:r>
              <a:rPr lang="en-US" dirty="0" err="1" smtClean="0"/>
              <a:t>ModelCreationException</a:t>
            </a:r>
            <a:r>
              <a:rPr lang="en-US" dirty="0" smtClean="0"/>
              <a:t>(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"Error while creating new instance of model type " </a:t>
            </a:r>
            <a:r>
              <a:rPr lang="en-US" dirty="0" smtClean="0"/>
              <a:t>+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.modelClass.getName</a:t>
            </a:r>
            <a:r>
              <a:rPr lang="en-US" dirty="0" smtClean="0"/>
              <a:t>(), var2);</a:t>
            </a:r>
            <a:br>
              <a:rPr lang="en-US" dirty="0" smtClean="0"/>
            </a:br>
            <a:r>
              <a:rPr lang="en-US" dirty="0" smtClean="0"/>
              <a:t>        }</a:t>
            </a:r>
            <a:br>
              <a:rPr lang="en-US" dirty="0" smtClean="0"/>
            </a:br>
            <a:r>
              <a:rPr lang="en-US" dirty="0" smtClean="0"/>
              <a:t>    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dirty="0" err="1" smtClean="0"/>
              <a:t>.modelClassConstructor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70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" y="926332"/>
            <a:ext cx="778669" cy="557606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1" rIns="68580" bIns="34291" rtlCol="0" anchor="ctr"/>
          <a:lstStyle/>
          <a:p>
            <a:pPr algn="ctr"/>
            <a:endParaRPr lang="en-US" sz="1800" dirty="0">
              <a:solidFill>
                <a:srgbClr val="2FC2D9"/>
              </a:solidFill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575866" y="3477648"/>
            <a:ext cx="41148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2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4633576"/>
            <a:ext cx="9144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575866" y="1630376"/>
            <a:ext cx="411480" cy="41148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2786304"/>
            <a:ext cx="9144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 userDrawn="1"/>
        </p:nvSpPr>
        <p:spPr>
          <a:xfrm>
            <a:off x="575866" y="5324921"/>
            <a:ext cx="411480" cy="411480"/>
          </a:xfrm>
          <a:prstGeom prst="ellipse">
            <a:avLst/>
          </a:prstGeom>
          <a:solidFill>
            <a:srgbClr val="2FC2D9"/>
          </a:solidFill>
          <a:ln w="25400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1500" dirty="0">
                <a:solidFill>
                  <a:srgbClr val="FFFFFF"/>
                </a:solidFill>
                <a:latin typeface="Arial Black"/>
                <a:cs typeface="Arial Black"/>
              </a:rPr>
              <a:t>3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1117600" y="1422400"/>
            <a:ext cx="17907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3086101" y="1206500"/>
            <a:ext cx="5664200" cy="1333500"/>
          </a:xfrm>
          <a:prstGeom prst="rect">
            <a:avLst/>
          </a:prstGeom>
        </p:spPr>
        <p:txBody>
          <a:bodyPr vert="horz" anchor="ctr" anchorCtr="0"/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1117600" y="3238500"/>
            <a:ext cx="17907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3086101" y="3022600"/>
            <a:ext cx="5664200" cy="1333500"/>
          </a:xfrm>
          <a:prstGeom prst="rect">
            <a:avLst/>
          </a:prstGeom>
        </p:spPr>
        <p:txBody>
          <a:bodyPr vert="horz" anchor="ctr" anchorCtr="0"/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1117600" y="5080000"/>
            <a:ext cx="1790700" cy="889000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None/>
              <a:defRPr sz="1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LOREM IPSUM DOLOR SIT AMET DIAM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3086101" y="4864100"/>
            <a:ext cx="5664200" cy="1333500"/>
          </a:xfrm>
          <a:prstGeom prst="rect">
            <a:avLst/>
          </a:prstGeom>
        </p:spPr>
        <p:txBody>
          <a:bodyPr vert="horz" anchor="ctr" anchorCtr="0"/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  <a:p>
            <a:pPr lvl="0"/>
            <a:r>
              <a:rPr lang="en-US" dirty="0"/>
              <a:t>Se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magna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endParaRPr lang="en-US" dirty="0"/>
          </a:p>
          <a:p>
            <a:pPr marL="173732" marR="0" lvl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4106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9144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08738" y="119512"/>
            <a:ext cx="6457956" cy="724866"/>
          </a:xfrm>
          <a:prstGeom prst="rect">
            <a:avLst/>
          </a:prstGeom>
        </p:spPr>
        <p:txBody>
          <a:bodyPr vert="horz" lIns="91440" tIns="0" rIns="91440" bIns="4572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667934" y="328466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9144000" y="943720"/>
            <a:ext cx="0" cy="5598499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4777866" y="1761513"/>
            <a:ext cx="393192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3038" indent="-173038">
              <a:lnSpc>
                <a:spcPts val="16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600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363536" y="1761513"/>
            <a:ext cx="3931920" cy="3657600"/>
          </a:xfrm>
          <a:prstGeom prst="rect">
            <a:avLst/>
          </a:prstGeom>
        </p:spPr>
        <p:txBody>
          <a:bodyPr tIns="4572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300"/>
              </a:spcAft>
              <a:buNone/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…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400006" y="256310"/>
            <a:ext cx="1135543" cy="48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8150" y="1345463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25050" y="1345463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Case Study Image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49742"/>
            <a:ext cx="9144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272275" y="269597"/>
            <a:ext cx="5709427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CASE STUDY IMAGERY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88844" y="0"/>
            <a:ext cx="265515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tl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780848" y="939063"/>
            <a:ext cx="2041264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6683021" y="1422403"/>
            <a:ext cx="2286000" cy="435789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2" indent="-173732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>
                <a:solidFill>
                  <a:srgbClr val="444444"/>
                </a:solidFill>
                <a:latin typeface="Trebuchet MS"/>
                <a:ea typeface="ＭＳ Ｐゴシック" pitchFamily="34" charset="-128"/>
                <a:cs typeface="Trebuchet MS"/>
              </a:rPr>
              <a:t>Lorem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ipsum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dolor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minum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consec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tetur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adipiscing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2" indent="-173732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odio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lorem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venenatis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egestas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Donec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vitae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molestie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enim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 </a:t>
            </a:r>
          </a:p>
          <a:p>
            <a:pPr marL="173732" indent="-173732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</a:pP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Aenean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id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mauris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adipiscing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accumsan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iaculis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urna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sit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amet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,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facilisis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 </a:t>
            </a:r>
            <a:r>
              <a:rPr lang="en-US" sz="1400" dirty="0" err="1">
                <a:solidFill>
                  <a:srgbClr val="444444"/>
                </a:solidFill>
                <a:latin typeface="Trebuchet MS"/>
                <a:cs typeface="Trebuchet MS"/>
              </a:rPr>
              <a:t>velit</a:t>
            </a:r>
            <a:r>
              <a:rPr lang="en-US" sz="1400" dirty="0">
                <a:solidFill>
                  <a:srgbClr val="444444"/>
                </a:solidFill>
                <a:latin typeface="Trebuchet MS"/>
                <a:cs typeface="Trebuchet MS"/>
              </a:rPr>
              <a:t>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6671726" y="757317"/>
            <a:ext cx="2283749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 userDrawn="1">
            <p:ph type="title" idx="4294967295" hasCustomPrompt="1"/>
          </p:nvPr>
        </p:nvSpPr>
        <p:spPr>
          <a:xfrm>
            <a:off x="272275" y="269597"/>
            <a:ext cx="5709427" cy="72486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CASE STUDY CLIENT NAME</a:t>
            </a:r>
            <a:endParaRPr lang="en-US" sz="1800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683023" y="200561"/>
            <a:ext cx="1135543" cy="455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</p:spTree>
    <p:extLst>
      <p:ext uri="{BB962C8B-B14F-4D97-AF65-F5344CB8AC3E}">
        <p14:creationId xmlns:p14="http://schemas.microsoft.com/office/powerpoint/2010/main" val="395595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6349742"/>
            <a:ext cx="9144000" cy="508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Insert Image</a:t>
            </a:r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5" y="3328611"/>
            <a:ext cx="6488113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872407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8724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866630" y="3276173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872405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5" y="3328611"/>
            <a:ext cx="6488113" cy="9233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872407" y="5136641"/>
            <a:ext cx="5012270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And Line 3 Here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872407" y="4479647"/>
            <a:ext cx="3688189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Line 2 Here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866630" y="3276173"/>
            <a:ext cx="3727752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OPTIONAL EYEBROW HEADER HERE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872405" y="3831947"/>
            <a:ext cx="5286384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891" indent="0">
              <a:buNone/>
              <a:defRPr sz="3800" b="0" i="0" cap="all">
                <a:latin typeface="Arial Black"/>
                <a:cs typeface="Arial Black"/>
              </a:defRPr>
            </a:lvl2pPr>
            <a:lvl3pPr marL="685783" indent="0">
              <a:buNone/>
              <a:defRPr sz="3800" b="0" i="0" cap="all">
                <a:latin typeface="Arial Black"/>
                <a:cs typeface="Arial Black"/>
              </a:defRPr>
            </a:lvl3pPr>
            <a:lvl4pPr marL="1028674" indent="0">
              <a:buNone/>
              <a:defRPr sz="3800" b="0" i="0" cap="all">
                <a:latin typeface="Arial Black"/>
                <a:cs typeface="Arial Black"/>
              </a:defRPr>
            </a:lvl4pPr>
            <a:lvl5pPr marL="1371566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Type Line 1 Here</a:t>
            </a:r>
          </a:p>
        </p:txBody>
      </p:sp>
    </p:spTree>
    <p:extLst>
      <p:ext uri="{BB962C8B-B14F-4D97-AF65-F5344CB8AC3E}">
        <p14:creationId xmlns:p14="http://schemas.microsoft.com/office/powerpoint/2010/main" val="642818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endParaRPr lang="en-US" sz="1800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26532" y="3197413"/>
            <a:ext cx="7574494" cy="2921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8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1642264" y="0"/>
            <a:ext cx="12428528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1930536"/>
              </p:ext>
            </p:extLst>
          </p:nvPr>
        </p:nvGraphicFramePr>
        <p:xfrm>
          <a:off x="-1" y="935111"/>
          <a:ext cx="9144000" cy="55303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62760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M2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M3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M4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M5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M6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M7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M8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M9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M10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M11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>
                          <a:solidFill>
                            <a:schemeClr val="bg1"/>
                          </a:solidFill>
                          <a:latin typeface="Trebuchet MS"/>
                          <a:cs typeface="Trebuchet MS"/>
                        </a:rPr>
                        <a:t>M12</a:t>
                      </a:r>
                    </a:p>
                  </a:txBody>
                  <a:tcPr marL="68580" marR="6858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589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68580" marR="68580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88353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339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1825" y="5455612"/>
            <a:ext cx="6400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31825" y="4466213"/>
            <a:ext cx="3382786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30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3" y="504829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9708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356616" y="1435607"/>
            <a:ext cx="8430768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9708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31827" y="4453468"/>
            <a:ext cx="6488113" cy="3693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31825" y="5459487"/>
            <a:ext cx="3649662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30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2473" y="1439863"/>
            <a:ext cx="8430768" cy="4572000"/>
          </a:xfrm>
          <a:prstGeom prst="rect">
            <a:avLst/>
          </a:prstGeom>
        </p:spPr>
        <p:txBody>
          <a:bodyPr>
            <a:noAutofit/>
          </a:bodyPr>
          <a:lstStyle>
            <a:lvl1pPr marL="457189" indent="-457189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600" baseline="0"/>
            </a:lvl1pPr>
            <a:lvl2pPr>
              <a:defRPr sz="1800"/>
            </a:lvl2pPr>
            <a:lvl3pPr>
              <a:defRPr sz="1600"/>
            </a:lvl3pPr>
            <a:lvl4pPr>
              <a:defRPr sz="13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2"/>
            <a:ext cx="8430768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 marL="557770" indent="-210307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baseline="0"/>
            </a:lvl2pPr>
            <a:lvl3pPr marL="859515" indent="-173732">
              <a:lnSpc>
                <a:spcPct val="120000"/>
              </a:lnSpc>
              <a:spcBef>
                <a:spcPts val="264"/>
              </a:spcBef>
              <a:defRPr sz="1400" baseline="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029200" y="910939"/>
            <a:ext cx="41148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2"/>
            <a:ext cx="43434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776415"/>
            <a:ext cx="8329612" cy="419643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73732" marR="0" indent="-173732" algn="l" defTabSz="342891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18150" y="1345463"/>
            <a:ext cx="1745863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3048000" y="923639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V="1">
            <a:off x="6096000" y="923639"/>
            <a:ext cx="0" cy="557645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3712442"/>
            <a:ext cx="9144000" cy="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56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847529" y="2612361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2442369" y="2954879"/>
            <a:ext cx="1973262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891" indent="0">
              <a:buNone/>
              <a:defRPr sz="800"/>
            </a:lvl2pPr>
            <a:lvl3pPr marL="685783" indent="0">
              <a:buNone/>
              <a:defRPr sz="800"/>
            </a:lvl3pPr>
            <a:lvl4pPr marL="1028674" indent="0">
              <a:buNone/>
              <a:defRPr sz="800"/>
            </a:lvl4pPr>
            <a:lvl5pPr marL="1371566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571500" y="1200727"/>
            <a:ext cx="1143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89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561529" y="2612361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56369" y="2954879"/>
            <a:ext cx="1973262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891" indent="0">
              <a:buNone/>
              <a:defRPr sz="800"/>
            </a:lvl2pPr>
            <a:lvl3pPr marL="685783" indent="0">
              <a:buNone/>
              <a:defRPr sz="800"/>
            </a:lvl3pPr>
            <a:lvl4pPr marL="1028674" indent="0">
              <a:buNone/>
              <a:defRPr sz="800"/>
            </a:lvl4pPr>
            <a:lvl5pPr marL="1371566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5133529" y="2612361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4728369" y="2954879"/>
            <a:ext cx="1973262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891" indent="0">
              <a:buNone/>
              <a:defRPr sz="800"/>
            </a:lvl2pPr>
            <a:lvl3pPr marL="685783" indent="0">
              <a:buNone/>
              <a:defRPr sz="800"/>
            </a:lvl3pPr>
            <a:lvl4pPr marL="1028674" indent="0">
              <a:buNone/>
              <a:defRPr sz="800"/>
            </a:lvl4pPr>
            <a:lvl5pPr marL="1371566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7419529" y="2612361"/>
            <a:ext cx="1162947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7014369" y="2954879"/>
            <a:ext cx="1973262" cy="33942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/>
            </a:lvl1pPr>
            <a:lvl2pPr marL="342891" indent="0">
              <a:buNone/>
              <a:defRPr sz="800"/>
            </a:lvl2pPr>
            <a:lvl3pPr marL="685783" indent="0">
              <a:buNone/>
              <a:defRPr sz="800"/>
            </a:lvl3pPr>
            <a:lvl4pPr marL="1028674" indent="0">
              <a:buNone/>
              <a:defRPr sz="800"/>
            </a:lvl4pPr>
            <a:lvl5pPr marL="1371566" indent="0">
              <a:buNone/>
              <a:defRPr sz="800"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2857500" y="1200727"/>
            <a:ext cx="1143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89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5143500" y="1200727"/>
            <a:ext cx="1143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89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32" hasCustomPrompt="1"/>
          </p:nvPr>
        </p:nvSpPr>
        <p:spPr>
          <a:xfrm>
            <a:off x="7429500" y="1200727"/>
            <a:ext cx="1143000" cy="1143000"/>
          </a:xfrm>
          <a:prstGeom prst="rect">
            <a:avLst/>
          </a:prstGeom>
        </p:spPr>
        <p:txBody>
          <a:bodyPr vert="horz" anchor="ctr"/>
          <a:lstStyle>
            <a:lvl1pPr marL="0" marR="0" indent="0" algn="ctr" defTabSz="34289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9C2D7"/>
              </a:buClr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Headshot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2286000" y="932694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4572001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6858001" y="932693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228600" y="3505200"/>
            <a:ext cx="18288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514600" y="3505200"/>
            <a:ext cx="18288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4800600" y="3505200"/>
            <a:ext cx="18288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7086600" y="3505200"/>
            <a:ext cx="1828800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90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939800"/>
            <a:ext cx="9144000" cy="371168"/>
          </a:xfrm>
          <a:prstGeom prst="rect">
            <a:avLst/>
          </a:prstGeom>
          <a:solidFill>
            <a:srgbClr val="2FC2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Oval 18"/>
          <p:cNvSpPr/>
          <p:nvPr userDrawn="1"/>
        </p:nvSpPr>
        <p:spPr>
          <a:xfrm>
            <a:off x="910711" y="1214873"/>
            <a:ext cx="464582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/>
                <a:cs typeface="Arial Black"/>
              </a:rPr>
              <a:t>1</a:t>
            </a:r>
          </a:p>
        </p:txBody>
      </p:sp>
      <p:sp>
        <p:nvSpPr>
          <p:cNvPr id="21" name="Oval 20"/>
          <p:cNvSpPr/>
          <p:nvPr userDrawn="1"/>
        </p:nvSpPr>
        <p:spPr>
          <a:xfrm>
            <a:off x="3196711" y="1214873"/>
            <a:ext cx="464582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7768711" y="1214873"/>
            <a:ext cx="464582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5482711" y="1214873"/>
            <a:ext cx="464582" cy="464582"/>
          </a:xfrm>
          <a:prstGeom prst="ellipse">
            <a:avLst/>
          </a:prstGeom>
          <a:solidFill>
            <a:srgbClr val="2FC2D9"/>
          </a:solidFill>
          <a:ln w="254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7432" rIns="0" rtlCol="0" anchor="ctr" anchorCtr="0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 Black"/>
                <a:cs typeface="Arial Black"/>
              </a:rPr>
              <a:t>3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2286000" y="932694"/>
            <a:ext cx="0" cy="5536205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 flipV="1">
            <a:off x="4572001" y="944426"/>
            <a:ext cx="1" cy="5524471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6858001" y="932693"/>
            <a:ext cx="1" cy="5536207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228600" y="2601468"/>
            <a:ext cx="1828800" cy="3200400"/>
          </a:xfrm>
          <a:prstGeom prst="rect">
            <a:avLst/>
          </a:prstGeom>
        </p:spPr>
        <p:txBody>
          <a:bodyPr vert="horz"/>
          <a:lstStyle>
            <a:lvl1pPr marL="128013" marR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514600" y="2601468"/>
            <a:ext cx="1828800" cy="3200400"/>
          </a:xfrm>
          <a:prstGeom prst="rect">
            <a:avLst/>
          </a:prstGeom>
        </p:spPr>
        <p:txBody>
          <a:bodyPr vert="horz"/>
          <a:lstStyle>
            <a:lvl1pPr marL="128013" marR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4800600" y="2601468"/>
            <a:ext cx="1828800" cy="3200400"/>
          </a:xfrm>
          <a:prstGeom prst="rect">
            <a:avLst/>
          </a:prstGeom>
        </p:spPr>
        <p:txBody>
          <a:bodyPr vert="horz"/>
          <a:lstStyle>
            <a:lvl1pPr marL="128013" marR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7086600" y="2601468"/>
            <a:ext cx="1828800" cy="3200400"/>
          </a:xfrm>
          <a:prstGeom prst="rect">
            <a:avLst/>
          </a:prstGeom>
        </p:spPr>
        <p:txBody>
          <a:bodyPr vert="horz"/>
          <a:lstStyle>
            <a:lvl1pPr marL="128013" marR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pPr marL="128013" marR="0" lvl="0" indent="-128013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228600" y="1801368"/>
            <a:ext cx="18288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2514600" y="1801368"/>
            <a:ext cx="18288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4800600" y="1801368"/>
            <a:ext cx="18288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086600" y="1801368"/>
            <a:ext cx="1828800" cy="713232"/>
          </a:xfrm>
          <a:prstGeom prst="rect">
            <a:avLst/>
          </a:prstGeom>
        </p:spPr>
        <p:txBody>
          <a:bodyPr vert="horz"/>
          <a:lstStyle>
            <a:lvl1pPr marL="0" marR="0" indent="0" algn="ctr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1"/>
              </a:spcAft>
              <a:buClr>
                <a:schemeClr val="accent2"/>
              </a:buClr>
              <a:buSzTx/>
              <a:buFont typeface="Arial"/>
              <a:buNone/>
              <a:tabLst/>
              <a:defRPr sz="1400" baseline="0">
                <a:latin typeface="Arial Black"/>
                <a:cs typeface="Arial Black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  <a:br>
              <a:rPr lang="en-US" dirty="0"/>
            </a:br>
            <a:r>
              <a:rPr lang="en-US" dirty="0"/>
              <a:t>SIT AMET</a:t>
            </a:r>
          </a:p>
        </p:txBody>
      </p:sp>
    </p:spTree>
    <p:extLst>
      <p:ext uri="{BB962C8B-B14F-4D97-AF65-F5344CB8AC3E}">
        <p14:creationId xmlns:p14="http://schemas.microsoft.com/office/powerpoint/2010/main" val="179748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00707"/>
            <a:ext cx="9144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7281115" y="6560481"/>
            <a:ext cx="14935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72210" y="6564320"/>
            <a:ext cx="23164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104900" y="6601291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logo_footer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30" y="6615687"/>
            <a:ext cx="476250" cy="1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52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705" r:id="rId2"/>
    <p:sldLayoutId id="2147483702" r:id="rId3"/>
    <p:sldLayoutId id="2147483711" r:id="rId4"/>
    <p:sldLayoutId id="2147483728" r:id="rId5"/>
    <p:sldLayoutId id="2147483712" r:id="rId6"/>
    <p:sldLayoutId id="2147483734" r:id="rId7"/>
    <p:sldLayoutId id="2147483736" r:id="rId8"/>
    <p:sldLayoutId id="2147483735" r:id="rId9"/>
    <p:sldLayoutId id="2147483737" r:id="rId10"/>
    <p:sldLayoutId id="2147483713" r:id="rId11"/>
    <p:sldLayoutId id="2147483727" r:id="rId12"/>
    <p:sldLayoutId id="2147483741" r:id="rId13"/>
    <p:sldLayoutId id="2147483698" r:id="rId14"/>
    <p:sldLayoutId id="2147483733" r:id="rId15"/>
    <p:sldLayoutId id="2147483706" r:id="rId16"/>
    <p:sldLayoutId id="2147483738" r:id="rId17"/>
    <p:sldLayoutId id="2147483739" r:id="rId18"/>
  </p:sldLayoutIdLst>
  <p:hf sldNum="0" hdr="0" dt="0"/>
  <p:txStyles>
    <p:titleStyle>
      <a:lvl1pPr algn="l" defTabSz="457189" rtl="0" eaLnBrk="1" latinLnBrk="0" hangingPunct="1">
        <a:spcBef>
          <a:spcPct val="0"/>
        </a:spcBef>
        <a:buNone/>
        <a:defRPr sz="26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0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hybris.com/6.5.0/hcd/8c00066686691014a5a5d19875a1525b.html" TargetMode="External"/><Relationship Id="rId7" Type="http://schemas.openxmlformats.org/officeDocument/2006/relationships/hyperlink" Target="https://help.hybris.com/6.5.0/hcd/d4dc444c9cbb46f78c78ff3d8a26539b.html" TargetMode="External"/><Relationship Id="rId2" Type="http://schemas.openxmlformats.org/officeDocument/2006/relationships/hyperlink" Target="https://help.hybris.com/6.5.0/hcd/8c73dbae866910148f6889b98a54e067.html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elp.hybris.com/6.5.0/hcd/8c146aa686691014bbf6fe76a708ece2.html" TargetMode="External"/><Relationship Id="rId5" Type="http://schemas.openxmlformats.org/officeDocument/2006/relationships/hyperlink" Target="https://help.hybris.com/6.5.0/hcd/8c5a6a5986691014a65ee480c04c7b28.html" TargetMode="External"/><Relationship Id="rId4" Type="http://schemas.openxmlformats.org/officeDocument/2006/relationships/hyperlink" Target="https://help.hybris.com/6.5.0/hcd/8c005cde86691014a49ce1de22f3897f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6CF3ED0-4679-40F2-8F48-E20FD461AC6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rcRect l="12500" r="12500"/>
          <a:stretch>
            <a:fillRect/>
          </a:stretch>
        </p:blipFill>
        <p:spPr/>
      </p:pic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627881" y="2601876"/>
            <a:ext cx="6910388" cy="597087"/>
          </a:xfrm>
        </p:spPr>
        <p:txBody>
          <a:bodyPr/>
          <a:lstStyle/>
          <a:p>
            <a:r>
              <a:rPr lang="en-US" dirty="0" smtClean="0"/>
              <a:t>Hybris layers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Jalo</a:t>
            </a:r>
            <a:r>
              <a:rPr lang="en-US" dirty="0"/>
              <a:t>, Service </a:t>
            </a:r>
            <a:r>
              <a:rPr lang="en-US" dirty="0" smtClean="0"/>
              <a:t>layer, Service layer direct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September 7, </a:t>
            </a:r>
            <a:r>
              <a:rPr lang="en-US" dirty="0"/>
              <a:t>2017</a:t>
            </a:r>
          </a:p>
        </p:txBody>
      </p:sp>
      <p:pic>
        <p:nvPicPr>
          <p:cNvPr id="8" name="Picture Placeholder 7" descr="logo_cover_5.png"/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8" b="35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8476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3" y="1439862"/>
            <a:ext cx="4343400" cy="44757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err="1" smtClean="0"/>
              <a:t>Jalo</a:t>
            </a:r>
            <a:r>
              <a:rPr lang="en-US" dirty="0" smtClean="0"/>
              <a:t> – Manager (parent for all Extension managers and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Checks before/after item creation/removal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Item removal 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System initialization end actions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Service layer - replaced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Prepare/Remove interceptors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After item creation/removal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After </a:t>
            </a:r>
            <a:r>
              <a:rPr lang="en-US" dirty="0" err="1" smtClean="0"/>
              <a:t>init</a:t>
            </a:r>
            <a:r>
              <a:rPr lang="en-US" dirty="0" smtClean="0"/>
              <a:t> start/end events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Manager #2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762" y="1949449"/>
            <a:ext cx="4429125" cy="35528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57229" y="1377494"/>
            <a:ext cx="2322189" cy="394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… </a:t>
            </a:r>
            <a:r>
              <a:rPr lang="en-US" dirty="0" err="1" smtClean="0"/>
              <a:t>PriceFactory</a:t>
            </a:r>
            <a:r>
              <a:rPr lang="en-US" dirty="0"/>
              <a:t>! O_0</a:t>
            </a:r>
            <a:endParaRPr lang="en-US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21844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2" y="1439862"/>
            <a:ext cx="5881817" cy="44757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 err="1" smtClean="0"/>
              <a:t>ServicelayerManager</a:t>
            </a:r>
            <a:r>
              <a:rPr lang="en-US" sz="3200" dirty="0" smtClean="0"/>
              <a:t> – WTF??? </a:t>
            </a:r>
            <a:endParaRPr lang="en-US" sz="32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Manager #3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781" y="2820682"/>
            <a:ext cx="2958408" cy="2759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2" y="2208733"/>
            <a:ext cx="7000875" cy="2095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363" y="2724733"/>
            <a:ext cx="5311684" cy="248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0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- </a:t>
            </a:r>
            <a:r>
              <a:rPr lang="en-US" altLang="en-US" dirty="0" err="1">
                <a:latin typeface="Arial Unicode MS"/>
              </a:rPr>
              <a:t>GeneratedXXXConstants</a:t>
            </a:r>
            <a:r>
              <a:rPr lang="en-US" altLang="en-US" b="1" dirty="0">
                <a:latin typeface="Arial Unicode MS"/>
              </a:rPr>
              <a:t> </a:t>
            </a:r>
            <a:endParaRPr lang="en-US" altLang="en-US" b="1" dirty="0" smtClean="0">
              <a:latin typeface="Arial Unicode M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Constants.TC.* </a:t>
            </a:r>
            <a:r>
              <a:rPr lang="en-US" dirty="0"/>
              <a:t>(</a:t>
            </a:r>
            <a:r>
              <a:rPr lang="en-US" dirty="0" err="1"/>
              <a:t>Typecode</a:t>
            </a:r>
            <a:r>
              <a:rPr lang="en-US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CategoryConstants.Attributes.Media.SUPERCATEGORIES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CategoryConstants.Relations.CATEGORYPRODUCTRELATION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GeneratedDentsplyConstants.EXTENSIONNAME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Service layer - replaced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ItemModel</a:t>
            </a:r>
            <a:r>
              <a:rPr lang="en-US" dirty="0" smtClean="0"/>
              <a:t>._TYPECODE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CategoryModel.SUPERCATEGORIES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ProductModel</a:t>
            </a:r>
            <a:r>
              <a:rPr lang="en-US" dirty="0"/>
              <a:t>._</a:t>
            </a:r>
            <a:r>
              <a:rPr lang="en-US" dirty="0" smtClean="0"/>
              <a:t>CATEGORYPRODUCTRELATION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DentsplyConstants.EXTENSIONNAME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Constants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66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60363" y="1439862"/>
            <a:ext cx="3455190" cy="16019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Jalo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You can create/remove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 a whole lot of business logic to make things funnier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Item class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607" y="1376823"/>
            <a:ext cx="4889909" cy="23810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" y="4003115"/>
            <a:ext cx="8905875" cy="523875"/>
          </a:xfrm>
          <a:prstGeom prst="rect">
            <a:avLst/>
          </a:prstGeom>
        </p:spPr>
      </p:pic>
      <p:sp>
        <p:nvSpPr>
          <p:cNvPr id="14" name="Content Placeholder 4"/>
          <p:cNvSpPr txBox="1">
            <a:spLocks/>
          </p:cNvSpPr>
          <p:nvPr/>
        </p:nvSpPr>
        <p:spPr>
          <a:xfrm>
            <a:off x="360362" y="4526990"/>
            <a:ext cx="8542153" cy="160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732" marR="0" indent="-173732" algn="l" defTabSz="457189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557770" indent="-210307" algn="l" defTabSz="457189" rtl="0" eaLnBrk="1" latinLnBrk="0" hangingPunct="1">
              <a:lnSpc>
                <a:spcPct val="120000"/>
              </a:lnSpc>
              <a:spcBef>
                <a:spcPts val="288"/>
              </a:spcBef>
              <a:buSzPct val="100000"/>
              <a:buFont typeface="Lucida Grande"/>
              <a:buChar char="–"/>
              <a:defRPr sz="1400" kern="1200" baseline="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859515" indent="-173732" algn="l" defTabSz="457189" rtl="0" eaLnBrk="1" latinLnBrk="0" hangingPunct="1">
              <a:lnSpc>
                <a:spcPct val="120000"/>
              </a:lnSpc>
              <a:spcBef>
                <a:spcPts val="264"/>
              </a:spcBef>
              <a:buFont typeface="Arial"/>
              <a:buChar char="•"/>
              <a:defRPr sz="1400" kern="1200" baseline="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Service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You need to use </a:t>
            </a:r>
            <a:r>
              <a:rPr lang="en-US" dirty="0" err="1" smtClean="0"/>
              <a:t>modelService</a:t>
            </a:r>
            <a:r>
              <a:rPr lang="en-US" dirty="0" smtClean="0"/>
              <a:t> for this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You need to create your own services and strategies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60362" y="1439862"/>
            <a:ext cx="7990535" cy="4018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Have you ever though about Initial attribute setting with write=false? How can it set anything? Oh wait….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Item class(bonus)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62" y="2389900"/>
            <a:ext cx="7837713" cy="367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46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21" y="1439863"/>
            <a:ext cx="7982495" cy="4572000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Service Layer </a:t>
            </a:r>
            <a:r>
              <a:rPr lang="en-US" dirty="0" smtClean="0"/>
              <a:t>Direct – Architecture 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25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150" y="1439863"/>
            <a:ext cx="6461637" cy="4572000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Service Layer </a:t>
            </a:r>
            <a:r>
              <a:rPr lang="en-US" dirty="0" smtClean="0"/>
              <a:t>Direct – Architecture 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1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615" y="1435607"/>
            <a:ext cx="8549259" cy="736093"/>
          </a:xfrm>
        </p:spPr>
        <p:txBody>
          <a:bodyPr>
            <a:normAutofit/>
          </a:bodyPr>
          <a:lstStyle/>
          <a:p>
            <a:r>
              <a:rPr lang="en-US" dirty="0" smtClean="0"/>
              <a:t>If </a:t>
            </a:r>
            <a:r>
              <a:rPr lang="en-US" dirty="0" err="1" smtClean="0"/>
              <a:t>persistence.legacy.mode</a:t>
            </a:r>
            <a:r>
              <a:rPr lang="en-US" dirty="0" smtClean="0"/>
              <a:t>=false - SLD will work by default, with one BUT – only when all related items are </a:t>
            </a:r>
            <a:r>
              <a:rPr lang="en-US" dirty="0" err="1" smtClean="0"/>
              <a:t>SLDSafe</a:t>
            </a:r>
            <a:endParaRPr lang="en-US" dirty="0" smtClean="0"/>
          </a:p>
          <a:p>
            <a:endParaRPr lang="en-US" dirty="0" smtClean="0"/>
          </a:p>
          <a:p>
            <a:endParaRPr lang="en-US" b="1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Service Layer Direct – @</a:t>
            </a:r>
            <a:r>
              <a:rPr lang="en-US" dirty="0" err="1" smtClean="0"/>
              <a:t>ForceJalo</a:t>
            </a:r>
            <a:r>
              <a:rPr lang="en-US" dirty="0" smtClean="0"/>
              <a:t> &amp; @</a:t>
            </a:r>
            <a:r>
              <a:rPr lang="en-US" dirty="0" err="1" smtClean="0"/>
              <a:t>SLDSafe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2305050"/>
            <a:ext cx="6991350" cy="213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06" y="4810125"/>
            <a:ext cx="8143875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5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Service Layer Direct – platform evolution!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Service Layer Direct – platform evolution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2552700"/>
            <a:ext cx="8562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7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616" y="1435607"/>
            <a:ext cx="8430768" cy="393193"/>
          </a:xfrm>
        </p:spPr>
        <p:txBody>
          <a:bodyPr>
            <a:normAutofit fontScale="92500"/>
          </a:bodyPr>
          <a:lstStyle/>
          <a:p>
            <a:pPr algn="ctr"/>
            <a:r>
              <a:rPr lang="en-US" dirty="0" smtClean="0"/>
              <a:t>Stocks records creations with </a:t>
            </a:r>
            <a:r>
              <a:rPr lang="en-US" dirty="0" err="1" smtClean="0"/>
              <a:t>productCode</a:t>
            </a:r>
            <a:r>
              <a:rPr lang="en-US" dirty="0" smtClean="0"/>
              <a:t>, warehouse and availability </a:t>
            </a:r>
            <a:r>
              <a:rPr lang="en-US" dirty="0" smtClean="0"/>
              <a:t>filled (coming later)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Rough performance test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67254"/>
              </p:ext>
            </p:extLst>
          </p:nvPr>
        </p:nvGraphicFramePr>
        <p:xfrm>
          <a:off x="356616" y="2045969"/>
          <a:ext cx="8430768" cy="2878611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2810256">
                  <a:extLst>
                    <a:ext uri="{9D8B030D-6E8A-4147-A177-3AD203B41FA5}">
                      <a16:colId xmlns:a16="http://schemas.microsoft.com/office/drawing/2014/main" val="1738034085"/>
                    </a:ext>
                  </a:extLst>
                </a:gridCol>
                <a:gridCol w="2810256">
                  <a:extLst>
                    <a:ext uri="{9D8B030D-6E8A-4147-A177-3AD203B41FA5}">
                      <a16:colId xmlns:a16="http://schemas.microsoft.com/office/drawing/2014/main" val="1390082900"/>
                    </a:ext>
                  </a:extLst>
                </a:gridCol>
                <a:gridCol w="2810256">
                  <a:extLst>
                    <a:ext uri="{9D8B030D-6E8A-4147-A177-3AD203B41FA5}">
                      <a16:colId xmlns:a16="http://schemas.microsoft.com/office/drawing/2014/main" val="2211008366"/>
                    </a:ext>
                  </a:extLst>
                </a:gridCol>
              </a:tblGrid>
              <a:tr h="372586">
                <a:tc>
                  <a:txBody>
                    <a:bodyPr/>
                    <a:lstStyle/>
                    <a:p>
                      <a:r>
                        <a:rPr lang="en-US" dirty="0" smtClean="0"/>
                        <a:t>Type/Number of</a:t>
                      </a:r>
                      <a:r>
                        <a:rPr lang="en-US" baseline="0" dirty="0" smtClean="0"/>
                        <a:t> records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11974"/>
                  </a:ext>
                </a:extLst>
              </a:tr>
              <a:tr h="37258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Jalo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951000"/>
                  </a:ext>
                </a:extLst>
              </a:tr>
              <a:tr h="643095">
                <a:tc>
                  <a:txBody>
                    <a:bodyPr/>
                    <a:lstStyle/>
                    <a:p>
                      <a:pPr marL="0" marR="0" lvl="0" indent="0" algn="l" defTabSz="45718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Jalo</a:t>
                      </a:r>
                      <a:r>
                        <a:rPr lang="en-US" dirty="0" smtClean="0"/>
                        <a:t> (setting availability after creation)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008173"/>
                  </a:ext>
                </a:extLst>
              </a:tr>
              <a:tr h="372586">
                <a:tc>
                  <a:txBody>
                    <a:bodyPr/>
                    <a:lstStyle/>
                    <a:p>
                      <a:pPr marL="0" marR="0" lvl="0" indent="0" algn="l" defTabSz="45718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Service layer (</a:t>
                      </a:r>
                      <a:r>
                        <a:rPr lang="en-US" dirty="0" err="1" smtClean="0"/>
                        <a:t>saveAll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85177"/>
                  </a:ext>
                </a:extLst>
              </a:tr>
              <a:tr h="372586">
                <a:tc>
                  <a:txBody>
                    <a:bodyPr/>
                    <a:lstStyle/>
                    <a:p>
                      <a:pPr marL="0" marR="0" lvl="0" indent="0" algn="l" defTabSz="45718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Service layer (save)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643931"/>
                  </a:ext>
                </a:extLst>
              </a:tr>
              <a:tr h="372586">
                <a:tc>
                  <a:txBody>
                    <a:bodyPr/>
                    <a:lstStyle/>
                    <a:p>
                      <a:r>
                        <a:rPr lang="en-US" dirty="0" smtClean="0"/>
                        <a:t>SLD (</a:t>
                      </a:r>
                      <a:r>
                        <a:rPr lang="en-US" dirty="0" err="1" smtClean="0"/>
                        <a:t>saveAll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827233"/>
                  </a:ext>
                </a:extLst>
              </a:tr>
              <a:tr h="372586">
                <a:tc>
                  <a:txBody>
                    <a:bodyPr/>
                    <a:lstStyle/>
                    <a:p>
                      <a:pPr marL="0" marR="0" lvl="0" indent="0" algn="l" defTabSz="45718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SLD (save)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1645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063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2688"/>
            <a:ext cx="9145958" cy="5580079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What all this is about?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8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Transitioning to the </a:t>
            </a:r>
            <a:r>
              <a:rPr lang="en-US" dirty="0" err="1" smtClean="0"/>
              <a:t>ServiceLayer</a:t>
            </a:r>
            <a:r>
              <a:rPr lang="en-US" dirty="0"/>
              <a:t>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help.hybris.com/6.5.0/hcd/8c73dbae866910148f6889b98a54e067.html</a:t>
            </a:r>
            <a:endParaRPr lang="en-US" dirty="0" smtClean="0"/>
          </a:p>
          <a:p>
            <a:r>
              <a:rPr lang="en-US" dirty="0" err="1" smtClean="0"/>
              <a:t>Jalo</a:t>
            </a:r>
            <a:r>
              <a:rPr lang="en-US" dirty="0" smtClean="0"/>
              <a:t> </a:t>
            </a:r>
            <a:r>
              <a:rPr lang="en-US" dirty="0"/>
              <a:t>layer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help.hybris.com/6.5.0/hcd/8c00066686691014a5a5d19875a1525b.html</a:t>
            </a:r>
            <a:endParaRPr lang="en-US" dirty="0" smtClean="0"/>
          </a:p>
          <a:p>
            <a:r>
              <a:rPr lang="en-US" dirty="0" err="1" smtClean="0"/>
              <a:t>JaloSession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help.hybris.com/6.5.0/hcd/8c005cde86691014a49ce1de22f3897f.html</a:t>
            </a:r>
            <a:r>
              <a:rPr lang="en-US" dirty="0" smtClean="0"/>
              <a:t> </a:t>
            </a:r>
          </a:p>
          <a:p>
            <a:r>
              <a:rPr lang="en-US" dirty="0"/>
              <a:t>Service Layer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help.hybris.com/6.5.0/hcd/8c5a6a5986691014a65ee480c04c7b28.html</a:t>
            </a:r>
            <a:r>
              <a:rPr lang="en-US" dirty="0" smtClean="0"/>
              <a:t> </a:t>
            </a:r>
          </a:p>
          <a:p>
            <a:r>
              <a:rPr lang="en-US" dirty="0"/>
              <a:t>Models  </a:t>
            </a:r>
            <a:r>
              <a:rPr lang="en-US" dirty="0" smtClean="0"/>
              <a:t>   </a:t>
            </a:r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help.hybris.com/6.5.0/hcd/8c146aa686691014bbf6fe76a708ece2.html</a:t>
            </a:r>
            <a:r>
              <a:rPr lang="en-US" dirty="0" smtClean="0"/>
              <a:t> </a:t>
            </a:r>
          </a:p>
          <a:p>
            <a:r>
              <a:rPr lang="en-US" dirty="0" smtClean="0"/>
              <a:t>Service </a:t>
            </a:r>
            <a:r>
              <a:rPr lang="en-US" dirty="0"/>
              <a:t>Layer Direct </a:t>
            </a:r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help.hybris.com/6.5.0/hcd/d4dc444c9cbb46f78c78ff3d8a26539b.html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Related links &amp; materials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2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B43FE-E4DF-40A7-B540-D217ABC6D4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80362" y="2793890"/>
            <a:ext cx="2780249" cy="667875"/>
          </a:xfrm>
        </p:spPr>
        <p:txBody>
          <a:bodyPr anchor="ctr"/>
          <a:lstStyle/>
          <a:p>
            <a:pPr algn="ctr"/>
            <a:r>
              <a:rPr lang="en-US" dirty="0"/>
              <a:t>THE END</a:t>
            </a:r>
            <a:endParaRPr lang="ru-RU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17FFBEB4-3EA2-4D20-8972-C3D70BC8A5C0}"/>
              </a:ext>
            </a:extLst>
          </p:cNvPr>
          <p:cNvSpPr txBox="1">
            <a:spLocks/>
          </p:cNvSpPr>
          <p:nvPr/>
        </p:nvSpPr>
        <p:spPr>
          <a:xfrm>
            <a:off x="2671890" y="3910833"/>
            <a:ext cx="3797193" cy="647101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1" anchor="ctr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None/>
              <a:defRPr sz="3800" b="0" i="0" kern="1200" cap="all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3429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800" b="0" i="0" kern="1200" cap="all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2pPr>
            <a:lvl3pPr marL="685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800" b="0" i="0" kern="1200" cap="all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3pPr>
            <a:lvl4pPr marL="10287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800" b="0" i="0" kern="1200" cap="all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4pPr>
            <a:lvl5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800" b="0" i="0" kern="1200" cap="all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Questions?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806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err="1" smtClean="0"/>
              <a:t>Jalo</a:t>
            </a:r>
            <a:endParaRPr lang="en-US" b="1" dirty="0" smtClean="0"/>
          </a:p>
          <a:p>
            <a:r>
              <a:rPr lang="en-US" dirty="0"/>
              <a:t>The </a:t>
            </a:r>
            <a:r>
              <a:rPr lang="en-US" dirty="0" err="1"/>
              <a:t>Jalo</a:t>
            </a:r>
            <a:r>
              <a:rPr lang="en-US" dirty="0"/>
              <a:t> Layer is the traditional SAP Hybris Commerce functional layer. It combines both data model and business logic aspects. "</a:t>
            </a:r>
            <a:r>
              <a:rPr lang="en-US" dirty="0" err="1"/>
              <a:t>Jalo</a:t>
            </a:r>
            <a:r>
              <a:rPr lang="en-US" dirty="0"/>
              <a:t>" is short for Jakarta Logic, the original name of the Hybris Platform. </a:t>
            </a:r>
            <a:r>
              <a:rPr lang="en-US" dirty="0" err="1" smtClean="0"/>
              <a:t>Jalo</a:t>
            </a:r>
            <a:r>
              <a:rPr lang="en-US" dirty="0" smtClean="0"/>
              <a:t> is now deprecated. ( for how many years, I wonder… )</a:t>
            </a:r>
          </a:p>
          <a:p>
            <a:endParaRPr lang="en-US" b="1" dirty="0" smtClean="0"/>
          </a:p>
          <a:p>
            <a:r>
              <a:rPr lang="en-US" b="1" dirty="0" err="1" smtClean="0"/>
              <a:t>ServiceLayer</a:t>
            </a:r>
            <a:endParaRPr lang="en-US" b="1" dirty="0" smtClean="0"/>
          </a:p>
          <a:p>
            <a:r>
              <a:rPr lang="en-US" dirty="0" smtClean="0"/>
              <a:t>The </a:t>
            </a:r>
            <a:r>
              <a:rPr lang="en-US" dirty="0"/>
              <a:t>Hybris </a:t>
            </a:r>
            <a:r>
              <a:rPr lang="en-US" dirty="0" err="1"/>
              <a:t>ServiceLayer</a:t>
            </a:r>
            <a:r>
              <a:rPr lang="en-US" dirty="0"/>
              <a:t> is an API for developing services for SAP Hybris Commerce. It provides a number of common services, while allowing you to extend these or develop your own. It provides a clean separation of business logic and persistence logic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err="1"/>
              <a:t>ServiceLayer</a:t>
            </a:r>
            <a:r>
              <a:rPr lang="en-US" b="1" dirty="0"/>
              <a:t> Direct</a:t>
            </a:r>
          </a:p>
          <a:p>
            <a:r>
              <a:rPr lang="en-US" dirty="0"/>
              <a:t>The </a:t>
            </a:r>
            <a:r>
              <a:rPr lang="en-US" dirty="0" err="1"/>
              <a:t>ServiceLayer</a:t>
            </a:r>
            <a:r>
              <a:rPr lang="en-US" dirty="0"/>
              <a:t> Direct feature is an alternative implementation of persistence operations in the SAP Hybris Commerce framework. </a:t>
            </a:r>
            <a:r>
              <a:rPr lang="en-US" dirty="0" err="1"/>
              <a:t>ServiceLayer</a:t>
            </a:r>
            <a:r>
              <a:rPr lang="en-US" dirty="0"/>
              <a:t> Direct allows you to read and write data from the database and completely skip the old </a:t>
            </a:r>
            <a:r>
              <a:rPr lang="en-US" dirty="0" err="1"/>
              <a:t>Jalo</a:t>
            </a:r>
            <a:r>
              <a:rPr lang="en-US" dirty="0"/>
              <a:t> layer. From the user perspective nothing has changed and </a:t>
            </a:r>
            <a:r>
              <a:rPr lang="en-US" dirty="0" err="1"/>
              <a:t>ModelService</a:t>
            </a:r>
            <a:r>
              <a:rPr lang="en-US" dirty="0"/>
              <a:t> is used as usual for managing models. </a:t>
            </a:r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Who is who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3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- Architecture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Data </a:t>
            </a:r>
            <a:r>
              <a:rPr lang="en-US" b="1" dirty="0"/>
              <a:t>Model</a:t>
            </a:r>
            <a:r>
              <a:rPr lang="en-US" dirty="0"/>
              <a:t>, which you can define in the items.xml files in the form of types and attributes.</a:t>
            </a:r>
          </a:p>
          <a:p>
            <a:r>
              <a:rPr lang="en-US" b="1" dirty="0" smtClean="0"/>
              <a:t>Business </a:t>
            </a:r>
            <a:r>
              <a:rPr lang="en-US" b="1" dirty="0"/>
              <a:t>Logic</a:t>
            </a:r>
            <a:r>
              <a:rPr lang="en-US" dirty="0"/>
              <a:t>, which you implement in Java classes</a:t>
            </a:r>
            <a:r>
              <a:rPr lang="en-US" dirty="0" smtClean="0"/>
              <a:t>.</a:t>
            </a:r>
          </a:p>
          <a:p>
            <a:r>
              <a:rPr lang="en-US" b="1" dirty="0" err="1"/>
              <a:t>Jalo</a:t>
            </a:r>
            <a:r>
              <a:rPr lang="en-US" b="1" dirty="0"/>
              <a:t>-only </a:t>
            </a:r>
            <a:r>
              <a:rPr lang="en-US" b="1" dirty="0" smtClean="0"/>
              <a:t>Attributes</a:t>
            </a:r>
            <a:r>
              <a:rPr lang="en-US" dirty="0" smtClean="0"/>
              <a:t> – implementing logics in manager class when extending existing class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242" y="1558213"/>
            <a:ext cx="4245758" cy="386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29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– Item CRUD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  <a:p>
            <a:pPr lvl="1"/>
            <a:r>
              <a:rPr lang="en-US" dirty="0" err="1" smtClean="0"/>
              <a:t>ComposedType.newInstance</a:t>
            </a:r>
            <a:r>
              <a:rPr lang="en-US" dirty="0" smtClean="0"/>
              <a:t>()</a:t>
            </a:r>
            <a:endParaRPr lang="en-US" dirty="0"/>
          </a:p>
          <a:p>
            <a:pPr marL="0" lvl="1" indent="0">
              <a:buNone/>
            </a:pPr>
            <a:r>
              <a:rPr lang="en-US" dirty="0" smtClean="0"/>
              <a:t>Read</a:t>
            </a:r>
          </a:p>
          <a:p>
            <a:pPr marL="714375" lvl="1" indent="-266700"/>
            <a:r>
              <a:rPr lang="en-US" dirty="0" err="1" smtClean="0"/>
              <a:t>GeneratedProduct.getCode</a:t>
            </a:r>
            <a:r>
              <a:rPr lang="en-US" dirty="0" smtClean="0"/>
              <a:t>()</a:t>
            </a:r>
            <a:r>
              <a:rPr lang="en-US" dirty="0"/>
              <a:t> – direct DB call</a:t>
            </a:r>
            <a:endParaRPr lang="en-US" dirty="0" smtClean="0"/>
          </a:p>
          <a:p>
            <a:pPr marL="0" lvl="1" indent="0">
              <a:buNone/>
            </a:pPr>
            <a:r>
              <a:rPr lang="en-US" dirty="0" smtClean="0"/>
              <a:t>Write</a:t>
            </a:r>
            <a:endParaRPr lang="en-US" dirty="0"/>
          </a:p>
          <a:p>
            <a:pPr marL="714375" lvl="1" indent="-266700"/>
            <a:r>
              <a:rPr lang="en-US" dirty="0" err="1" smtClean="0"/>
              <a:t>GeneratedProduct.setCode</a:t>
            </a:r>
            <a:r>
              <a:rPr lang="en-US" dirty="0" smtClean="0"/>
              <a:t>() – direct DB call</a:t>
            </a:r>
            <a:endParaRPr lang="en-US" dirty="0"/>
          </a:p>
          <a:p>
            <a:pPr marL="0" lvl="1" indent="0">
              <a:buNone/>
            </a:pPr>
            <a:r>
              <a:rPr lang="en-US" dirty="0" smtClean="0"/>
              <a:t>Delete</a:t>
            </a:r>
            <a:endParaRPr lang="en-US" dirty="0"/>
          </a:p>
          <a:p>
            <a:pPr marL="714375" lvl="1" indent="-266700"/>
            <a:r>
              <a:rPr lang="en-US" dirty="0" err="1" smtClean="0"/>
              <a:t>GeneratedProduct.remove</a:t>
            </a:r>
            <a:r>
              <a:rPr lang="en-US" dirty="0" smtClean="0"/>
              <a:t>()</a:t>
            </a:r>
          </a:p>
          <a:p>
            <a:pPr marL="447675" lvl="1" indent="0">
              <a:buNone/>
            </a:pP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– Item CRUD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8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Every thread has one (as a thread-local variable), created on first get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Non-persistent, yet serializable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Holds all session-specific info (user, currency, language, </a:t>
            </a:r>
            <a:r>
              <a:rPr lang="en-US" dirty="0" err="1" smtClean="0"/>
              <a:t>timezone</a:t>
            </a:r>
            <a:r>
              <a:rPr lang="en-US" dirty="0" smtClean="0"/>
              <a:t>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Subtype can be created via spring bean “</a:t>
            </a:r>
            <a:r>
              <a:rPr lang="en-US" dirty="0" err="1" smtClean="0"/>
              <a:t>jalosession</a:t>
            </a:r>
            <a:r>
              <a:rPr lang="en-US" dirty="0" smtClean="0"/>
              <a:t>”, which will be used then (btw, there is 99% chance you use </a:t>
            </a:r>
            <a:r>
              <a:rPr lang="en-US" dirty="0" err="1" smtClean="0"/>
              <a:t>CommerceJaloSession</a:t>
            </a:r>
            <a:r>
              <a:rPr lang="en-US" dirty="0" smtClean="0"/>
              <a:t>, not a pure one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r>
              <a:rPr lang="en-US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contained inside http session - lives </a:t>
            </a:r>
            <a:r>
              <a:rPr lang="en-US" dirty="0" smtClean="0"/>
              <a:t>and dies together </a:t>
            </a:r>
            <a:r>
              <a:rPr lang="en-US" dirty="0"/>
              <a:t>with </a:t>
            </a:r>
            <a:r>
              <a:rPr lang="en-US" dirty="0" smtClean="0"/>
              <a:t>it (</a:t>
            </a:r>
            <a:r>
              <a:rPr lang="en-US" dirty="0" err="1" smtClean="0"/>
              <a:t>default.session.timeout</a:t>
            </a:r>
            <a:r>
              <a:rPr lang="en-US" dirty="0" smtClean="0"/>
              <a:t>=3600)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Partially wrapped by </a:t>
            </a:r>
            <a:r>
              <a:rPr lang="en-US" dirty="0" err="1" smtClean="0"/>
              <a:t>SessionService</a:t>
            </a:r>
            <a:r>
              <a:rPr lang="en-US" dirty="0" smtClean="0"/>
              <a:t>, accessed from various services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– </a:t>
            </a:r>
            <a:r>
              <a:rPr lang="en-US" dirty="0" err="1" smtClean="0"/>
              <a:t>JaloSession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9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92504"/>
            <a:ext cx="6096000" cy="4572000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Service Layer - Architecture</a:t>
            </a:r>
            <a:endParaRPr lang="en-US" dirty="0"/>
          </a:p>
        </p:txBody>
      </p:sp>
      <p:sp>
        <p:nvSpPr>
          <p:cNvPr id="6" name="Content Placeholder 6"/>
          <p:cNvSpPr txBox="1">
            <a:spLocks/>
          </p:cNvSpPr>
          <p:nvPr/>
        </p:nvSpPr>
        <p:spPr>
          <a:xfrm>
            <a:off x="99106" y="1192504"/>
            <a:ext cx="279338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189" rtl="0" eaLnBrk="1" latinLnBrk="0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Allows abstraction from persistence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Based on services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Loose coupling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Spring!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Works with POJO models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Easy-to-mock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46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</a:t>
            </a:r>
          </a:p>
          <a:p>
            <a:pPr lvl="1"/>
            <a:r>
              <a:rPr lang="en-US" dirty="0"/>
              <a:t>First way</a:t>
            </a:r>
          </a:p>
          <a:p>
            <a:pPr lvl="2"/>
            <a:r>
              <a:rPr lang="en-US" dirty="0" err="1"/>
              <a:t>ProductModel</a:t>
            </a:r>
            <a:r>
              <a:rPr lang="en-US" dirty="0"/>
              <a:t> </a:t>
            </a:r>
            <a:r>
              <a:rPr lang="en-US" dirty="0" err="1"/>
              <a:t>productModel</a:t>
            </a:r>
            <a:r>
              <a:rPr lang="en-US" dirty="0"/>
              <a:t> = new </a:t>
            </a:r>
            <a:r>
              <a:rPr lang="en-US" dirty="0" err="1"/>
              <a:t>ProductModel</a:t>
            </a:r>
            <a:r>
              <a:rPr lang="en-US" dirty="0"/>
              <a:t>()</a:t>
            </a:r>
          </a:p>
          <a:p>
            <a:pPr lvl="2"/>
            <a:r>
              <a:rPr lang="en-US" dirty="0" err="1"/>
              <a:t>modelService.initDefaults</a:t>
            </a:r>
            <a:r>
              <a:rPr lang="en-US" dirty="0"/>
              <a:t>(</a:t>
            </a:r>
            <a:r>
              <a:rPr lang="en-US" dirty="0" err="1"/>
              <a:t>productModel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modelService.attach</a:t>
            </a:r>
            <a:r>
              <a:rPr lang="en-US" dirty="0"/>
              <a:t>(</a:t>
            </a:r>
            <a:r>
              <a:rPr lang="en-US" dirty="0" err="1"/>
              <a:t>productModel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modelService.save</a:t>
            </a:r>
            <a:r>
              <a:rPr lang="en-US" dirty="0"/>
              <a:t>(</a:t>
            </a:r>
            <a:r>
              <a:rPr lang="en-US" dirty="0" err="1"/>
              <a:t>productModel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True way</a:t>
            </a:r>
          </a:p>
          <a:p>
            <a:pPr lvl="2"/>
            <a:r>
              <a:rPr lang="en-US" dirty="0" err="1"/>
              <a:t>modelService.create</a:t>
            </a:r>
            <a:r>
              <a:rPr lang="en-US" dirty="0"/>
              <a:t>(</a:t>
            </a:r>
            <a:r>
              <a:rPr lang="en-US" dirty="0" err="1"/>
              <a:t>ProductModel.class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modelService.save</a:t>
            </a:r>
            <a:r>
              <a:rPr lang="en-US" dirty="0"/>
              <a:t>(</a:t>
            </a:r>
            <a:r>
              <a:rPr lang="en-US" dirty="0" err="1"/>
              <a:t>productModel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Read</a:t>
            </a:r>
            <a:endParaRPr lang="en-US" dirty="0"/>
          </a:p>
          <a:p>
            <a:pPr lvl="2"/>
            <a:r>
              <a:rPr lang="en-US" dirty="0" err="1" smtClean="0"/>
              <a:t>ProductModel.getCode</a:t>
            </a:r>
            <a:r>
              <a:rPr lang="en-US" dirty="0" smtClean="0"/>
              <a:t>()… =&gt; </a:t>
            </a:r>
            <a:r>
              <a:rPr lang="en-US" dirty="0" err="1"/>
              <a:t>GeneratedProduct.getCode</a:t>
            </a:r>
            <a:r>
              <a:rPr lang="en-US" dirty="0" smtClean="0"/>
              <a:t>() </a:t>
            </a:r>
            <a:r>
              <a:rPr lang="en-US" dirty="0" smtClean="0">
                <a:sym typeface="Wingdings" panose="05000000000000000000" pitchFamily="2" charset="2"/>
              </a:rPr>
              <a:t></a:t>
            </a:r>
          </a:p>
          <a:p>
            <a:r>
              <a:rPr lang="en-US" dirty="0" smtClean="0"/>
              <a:t>Write</a:t>
            </a:r>
            <a:endParaRPr lang="en-US" dirty="0"/>
          </a:p>
          <a:p>
            <a:pPr lvl="2"/>
            <a:r>
              <a:rPr lang="en-US" dirty="0" err="1" smtClean="0"/>
              <a:t>ProductModel.setCode</a:t>
            </a:r>
            <a:r>
              <a:rPr lang="en-US" dirty="0" smtClean="0"/>
              <a:t>() – no DB operation</a:t>
            </a:r>
          </a:p>
          <a:p>
            <a:pPr lvl="2"/>
            <a:r>
              <a:rPr lang="en-US" dirty="0" err="1"/>
              <a:t>modelService.save</a:t>
            </a:r>
            <a:r>
              <a:rPr lang="en-US" dirty="0"/>
              <a:t>(</a:t>
            </a:r>
            <a:r>
              <a:rPr lang="en-US" dirty="0" err="1"/>
              <a:t>productModel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Delete</a:t>
            </a:r>
            <a:endParaRPr lang="en-US" dirty="0"/>
          </a:p>
          <a:p>
            <a:pPr lvl="2"/>
            <a:r>
              <a:rPr lang="en-US" dirty="0" err="1" smtClean="0"/>
              <a:t>modelService.remove</a:t>
            </a:r>
            <a:r>
              <a:rPr lang="en-US" dirty="0" smtClean="0"/>
              <a:t>(</a:t>
            </a:r>
            <a:r>
              <a:rPr lang="en-US" dirty="0" err="1" smtClean="0"/>
              <a:t>productModel</a:t>
            </a:r>
            <a:r>
              <a:rPr lang="en-US" dirty="0"/>
              <a:t>)</a:t>
            </a:r>
          </a:p>
          <a:p>
            <a:pPr marL="914377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Service Layer – </a:t>
            </a:r>
            <a:r>
              <a:rPr lang="en-US" dirty="0" err="1" smtClean="0"/>
              <a:t>ItemModel</a:t>
            </a:r>
            <a:r>
              <a:rPr lang="en-US" dirty="0" smtClean="0"/>
              <a:t> CRUD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00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- </a:t>
            </a:r>
            <a:r>
              <a:rPr lang="en-US" dirty="0" err="1" smtClean="0"/>
              <a:t>ExtensionManager</a:t>
            </a:r>
            <a:r>
              <a:rPr lang="en-US" dirty="0" smtClean="0"/>
              <a:t>/Extension classes: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Were used to make actions on system startup/before system </a:t>
            </a:r>
            <a:r>
              <a:rPr lang="en-US" dirty="0" err="1" smtClean="0"/>
              <a:t>init</a:t>
            </a:r>
            <a:r>
              <a:rPr lang="en-US" dirty="0" smtClean="0"/>
              <a:t>/shutdown based on class creation/destroy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essential data/create project data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Service layer - replaced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 </a:t>
            </a:r>
            <a:r>
              <a:rPr lang="en-US" dirty="0" err="1"/>
              <a:t>init</a:t>
            </a:r>
            <a:r>
              <a:rPr lang="en-US" dirty="0"/>
              <a:t>/update, project/essential data creation hooks - @</a:t>
            </a:r>
            <a:r>
              <a:rPr lang="en-US" dirty="0" err="1"/>
              <a:t>SystemSetup</a:t>
            </a:r>
            <a:r>
              <a:rPr lang="en-US" dirty="0"/>
              <a:t> annotation &amp; Patch framework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Jalo</a:t>
            </a:r>
            <a:r>
              <a:rPr lang="en-US" dirty="0" smtClean="0"/>
              <a:t> Layer VS Service layer – Manager 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9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am_PPT_Template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elements/1.1/"/>
    <ds:schemaRef ds:uri="http://schemas.microsoft.com/sharepoint/v3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78423</TotalTime>
  <Words>804</Words>
  <Application>Microsoft Office PowerPoint</Application>
  <PresentationFormat>On-screen Show (4:3)</PresentationFormat>
  <Paragraphs>151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ＭＳ Ｐゴシック</vt:lpstr>
      <vt:lpstr>Arial</vt:lpstr>
      <vt:lpstr>Arial Black</vt:lpstr>
      <vt:lpstr>Arial Unicode MS</vt:lpstr>
      <vt:lpstr>Calibri</vt:lpstr>
      <vt:lpstr>Lucida Grande</vt:lpstr>
      <vt:lpstr>Trebuchet MS</vt:lpstr>
      <vt:lpstr>Wingdings</vt:lpstr>
      <vt:lpstr>Epam_PPT_Template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Danila Shvager</dc:creator>
  <cp:lastModifiedBy>Danila Shvager</cp:lastModifiedBy>
  <cp:revision>1072</cp:revision>
  <cp:lastPrinted>2014-07-09T13:30:36Z</cp:lastPrinted>
  <dcterms:created xsi:type="dcterms:W3CDTF">2014-07-08T13:27:24Z</dcterms:created>
  <dcterms:modified xsi:type="dcterms:W3CDTF">2017-10-13T07:22:40Z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